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9144000" cy="6858000"/>
  <p:defaultTextStyle>
    <a:defPPr>
      <a:defRPr lang="es-S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Rg st="1" end="1"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12" y="10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1488" y="-96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BC856-8199-432F-8701-A0EBB9ED8B24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200E21-F870-4A8B-A6DF-A7624A6B3C94}" type="slidenum">
              <a:rPr lang="es-SV" smtClean="0"/>
              <a:pPr/>
              <a:t>‹Nº›</a:t>
            </a:fld>
            <a:endParaRPr lang="es-SV"/>
          </a:p>
        </p:txBody>
      </p:sp>
    </p:spTree>
    <p:extLst>
      <p:ext uri="{BB962C8B-B14F-4D97-AF65-F5344CB8AC3E}">
        <p14:creationId xmlns="" xmlns:p14="http://schemas.microsoft.com/office/powerpoint/2010/main" val="38089517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5DE67-15A3-4EF3-9124-99FE00A108C0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SV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E7F20-0DA1-409D-955F-AC5E0833B049}" type="slidenum">
              <a:rPr lang="es-SV" smtClean="0"/>
              <a:pPr/>
              <a:t>‹Nº›</a:t>
            </a:fld>
            <a:endParaRPr lang="es-SV"/>
          </a:p>
        </p:txBody>
      </p:sp>
    </p:spTree>
    <p:extLst>
      <p:ext uri="{BB962C8B-B14F-4D97-AF65-F5344CB8AC3E}">
        <p14:creationId xmlns="" xmlns:p14="http://schemas.microsoft.com/office/powerpoint/2010/main" val="112890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SV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56D1F-21BE-465D-BB93-E64E31B89AF9}" type="datetimeFigureOut">
              <a:rPr lang="es-SV" smtClean="0"/>
              <a:pPr/>
              <a:t>28/05/2013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79F09-E009-4B0B-AD07-BAD444248B10}" type="slidenum">
              <a:rPr lang="es-SV" smtClean="0"/>
              <a:pPr/>
              <a:t>‹Nº›</a:t>
            </a:fld>
            <a:endParaRPr lang="es-S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S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SV" smtClean="0"/>
              <a:t>TRIBUNAL  COMPETENTE </a:t>
            </a:r>
          </a:p>
          <a:p>
            <a:r>
              <a:rPr lang="es-SV" smtClean="0"/>
              <a:t>SALA DE LO CONSTITUCIONAL</a:t>
            </a:r>
            <a:endParaRPr lang="es-SV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4980865"/>
              </p:ext>
            </p:extLst>
          </p:nvPr>
        </p:nvGraphicFramePr>
        <p:xfrm>
          <a:off x="827586" y="512676"/>
          <a:ext cx="7464488" cy="8608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3857"/>
                <a:gridCol w="1543857"/>
                <a:gridCol w="2024852"/>
                <a:gridCol w="2351922"/>
              </a:tblGrid>
              <a:tr h="914400">
                <a:tc>
                  <a:txBody>
                    <a:bodyPr/>
                    <a:lstStyle/>
                    <a:p>
                      <a:endParaRPr lang="es-SV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1800" dirty="0" smtClean="0"/>
                        <a:t>AMPARO</a:t>
                      </a:r>
                      <a:endParaRPr lang="es-SV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1800" dirty="0" smtClean="0"/>
                        <a:t>HABEAS</a:t>
                      </a:r>
                      <a:r>
                        <a:rPr lang="es-SV" sz="1800" baseline="0" dirty="0" smtClean="0"/>
                        <a:t> CORPUS</a:t>
                      </a:r>
                    </a:p>
                    <a:p>
                      <a:r>
                        <a:rPr lang="es-ES" sz="1800" baseline="0" dirty="0" smtClean="0"/>
                        <a:t>EXHIBICION DE LA PERSONA</a:t>
                      </a:r>
                      <a:endParaRPr lang="es-SV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1800" dirty="0" smtClean="0"/>
                        <a:t>Proceso de Inconstitucionalidad</a:t>
                      </a:r>
                      <a:endParaRPr lang="es-SV" sz="1800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s-SV" sz="900" dirty="0" smtClean="0"/>
                        <a:t>Tribunal Competente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Sala de lo Constitucional de  la Corte Suprema de Justicia Art. 174 y 182 nº 1º Cn y Art. 3 de la Ley de </a:t>
                      </a:r>
                      <a:r>
                        <a:rPr lang="es-SV" sz="900" baseline="0" dirty="0" smtClean="0"/>
                        <a:t> Procedimientos Constitucionales.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Sala</a:t>
                      </a:r>
                      <a:r>
                        <a:rPr lang="es-SV" sz="900" baseline="0" dirty="0" smtClean="0"/>
                        <a:t> de lo Constitucional o las Cámaras de segunda instancia que no residan en la capital  Art. 4 de la Ley de Procedimientos Constitucionales y Art. 174 y 184 Cn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Sala de lo Constitucional de la Corte Suprema de Justicia Art. 174 y 183 Cn y Art. 2 de la  LPC</a:t>
                      </a:r>
                      <a:endParaRPr lang="es-SV" sz="900" dirty="0"/>
                    </a:p>
                  </a:txBody>
                  <a:tcPr/>
                </a:tc>
              </a:tr>
              <a:tr h="857788"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Objeto</a:t>
                      </a:r>
                      <a:r>
                        <a:rPr lang="es-SV" sz="900" baseline="0" dirty="0" smtClean="0"/>
                        <a:t> de Protección o Derechos Protegidos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Todos los Derechos regulados en el catálogo de derechos </a:t>
                      </a:r>
                      <a:r>
                        <a:rPr lang="es-SV" sz="900" baseline="0" dirty="0" smtClean="0"/>
                        <a:t> descritos en el Art. 2Cn, </a:t>
                      </a:r>
                      <a:r>
                        <a:rPr lang="es-SV" sz="900" dirty="0" smtClean="0"/>
                        <a:t>que no están protegidos por el Habeas Corpus</a:t>
                      </a:r>
                      <a:r>
                        <a:rPr lang="es-SV" sz="900" baseline="0" dirty="0" smtClean="0"/>
                        <a:t> y, los demás principios constitucionales  recogidos y protegidos en la Cn.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Do</a:t>
                      </a:r>
                      <a:r>
                        <a:rPr lang="es-SV" sz="900" baseline="0" dirty="0" smtClean="0"/>
                        <a:t> . De la Libertad Individual, la Dignidad, Integridad Física, Integridad Personal, Integridad Moral,  Art. 11 </a:t>
                      </a:r>
                      <a:r>
                        <a:rPr lang="es-SV" sz="900" baseline="0" dirty="0" err="1" smtClean="0"/>
                        <a:t>Inc</a:t>
                      </a:r>
                      <a:r>
                        <a:rPr lang="es-SV" sz="900" baseline="0" dirty="0" smtClean="0"/>
                        <a:t> 2º Cn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900" dirty="0" smtClean="0"/>
                        <a:t>La Constitucionalidad de las Leyes, Decretos, Reglamentos y los Actos de  Autoridad, en su forma y contenido. Art. 174 y 183 Cn y Art. 2 LPC</a:t>
                      </a:r>
                      <a:endParaRPr lang="es-SV" sz="900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Categoría Jurídica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Derecho</a:t>
                      </a:r>
                      <a:r>
                        <a:rPr lang="es-SV" sz="900" baseline="0" dirty="0" smtClean="0"/>
                        <a:t> s y Garantías Constitucionales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Vida Libertad y Digna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900" dirty="0" smtClean="0"/>
                        <a:t>El Orden Constitucional y el Estado de Derecho</a:t>
                      </a:r>
                      <a:endParaRPr lang="es-SV" sz="9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Legitimación Procesal Activa 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 acción de amparo procede contra toda clase de acciones u omisiones de cualquier autoridad, funcionario del Estado o de sus órganos descentralizados y de las sentencias definitivas pronunciadas por la Sala de lo Contencioso Administrativo que violen aquellos derechos u obstaculicen su ejercicio,</a:t>
                      </a:r>
                      <a:r>
                        <a:rPr lang="es-SV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 se incoará únicamente cuando ya se hayan agotado el proceso ordinario por medio de sus recursos Art. 12 </a:t>
                      </a:r>
                      <a:r>
                        <a:rPr lang="es-SV" sz="9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</a:t>
                      </a:r>
                      <a:r>
                        <a:rPr lang="es-SV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2º y 3º y Art 16 nº 2º LPC 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auto de exhibición personal procede</a:t>
                      </a:r>
                      <a:r>
                        <a:rPr lang="es-SV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contra cualquier individuo o autoridad, Art. 11 </a:t>
                      </a:r>
                      <a:r>
                        <a:rPr lang="es-SV" sz="9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</a:t>
                      </a:r>
                      <a:r>
                        <a:rPr lang="es-SV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2º Cn, y </a:t>
                      </a:r>
                      <a:r>
                        <a:rPr lang="es-SV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puede pedirse por el directamente agraviado o por su representante legal por escrito presentado directamente a la Secretaría de la Sala de lo</a:t>
                      </a:r>
                      <a:r>
                        <a:rPr lang="es-SV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SV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Constitucional de la Corte Suprema de Justicia o a la Secretaría de cualquiera de las Cámaras de Segunda Instancia que no residan en la capital o por carta o telegrama, por aquél cuya libertad esté indebidamente restringida o por cualquiera otra persona. La petición debe expresar, si fuere posible, la especie de encierro, prisión o restricción que sufre el agraviado; el lugar en que lo padece y la persona bajo cuya custodia está solicitándose que se decrete el auto de exhibición personal y jurando que lo expresado es verdad. Art. 41 LPC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Procede contra las leyes, decretos y reglamentos en su forma y contenido, de un modo general y obligatorio que se presuma contrarían la Constitución de la República,  Art. 2 LPC. Y Art. 174 Cn</a:t>
                      </a:r>
                      <a:endParaRPr lang="es-SV" sz="9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Legitimación Procesal Pasiva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900" dirty="0" smtClean="0"/>
                        <a:t>Toda persona que se considere le han sido violentados sus derechos constitucionales Art. 12 </a:t>
                      </a:r>
                      <a:r>
                        <a:rPr lang="es-ES" sz="900" dirty="0" err="1" smtClean="0"/>
                        <a:t>Inc</a:t>
                      </a:r>
                      <a:r>
                        <a:rPr lang="es-ES" sz="900" dirty="0" smtClean="0"/>
                        <a:t> 1º y 16 nº 1º LPC. Así como al tercero que beneficie la ejecución del acto reclamado Art. 16 </a:t>
                      </a:r>
                      <a:r>
                        <a:rPr lang="es-ES" sz="900" dirty="0" err="1" smtClean="0"/>
                        <a:t>Inc</a:t>
                      </a:r>
                      <a:r>
                        <a:rPr lang="es-ES" sz="900" dirty="0" smtClean="0"/>
                        <a:t> 2º LPC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900" dirty="0" smtClean="0"/>
                        <a:t>Toda persona que se encuentre privada de forma ilegal de su libertad individual, o se</a:t>
                      </a:r>
                      <a:r>
                        <a:rPr lang="es-ES" sz="900" baseline="0" dirty="0" smtClean="0"/>
                        <a:t> sienta amenazado de la misma o de su integridad personal o dignidad, y puede actuar por si o por interpósita persona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900" dirty="0" smtClean="0"/>
                        <a:t>Acción Popular de  Inconstitucionalidad, todo individuo</a:t>
                      </a:r>
                      <a:r>
                        <a:rPr lang="es-ES" sz="900" baseline="0" dirty="0" smtClean="0"/>
                        <a:t> tiene derecho de pedir ante la Sala de lo Constitucional la Inconstitucionalidad de las Leyes, Decretos, Reglamentos, en su forma y contenido, Art. 182 Cn y Art. 2 LPC</a:t>
                      </a:r>
                      <a:endParaRPr lang="es-SV" sz="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SV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714348" y="6492875"/>
            <a:ext cx="2133600" cy="365125"/>
          </a:xfrm>
        </p:spPr>
        <p:txBody>
          <a:bodyPr/>
          <a:lstStyle/>
          <a:p>
            <a:r>
              <a:rPr lang="es-SV" dirty="0" smtClean="0"/>
              <a:t>29/05/2013</a:t>
            </a:r>
            <a:endParaRPr lang="es-SV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SV" smtClean="0"/>
              <a:t>Procedimientos Especiales:</a:t>
            </a:r>
            <a:br>
              <a:rPr lang="es-SV" smtClean="0"/>
            </a:br>
            <a:r>
              <a:rPr lang="es-SV" smtClean="0"/>
              <a:t>AMPARO</a:t>
            </a:r>
            <a:br>
              <a:rPr lang="es-SV" smtClean="0"/>
            </a:br>
            <a:endParaRPr lang="es-SV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SV" smtClean="0"/>
              <a:t>TRIBUNAL  COMPETENTE </a:t>
            </a:r>
          </a:p>
          <a:p>
            <a:r>
              <a:rPr lang="es-SV" smtClean="0"/>
              <a:t>SALA DE LO CONSTITUCIONAL</a:t>
            </a:r>
            <a:endParaRPr lang="es-SV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611560" y="692696"/>
          <a:ext cx="7356309" cy="4259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829"/>
                <a:gridCol w="1524000"/>
                <a:gridCol w="2076739"/>
                <a:gridCol w="2243741"/>
              </a:tblGrid>
              <a:tr h="914400">
                <a:tc>
                  <a:txBody>
                    <a:bodyPr/>
                    <a:lstStyle/>
                    <a:p>
                      <a:endParaRPr lang="es-SV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1800" dirty="0" smtClean="0"/>
                        <a:t>AMPARO</a:t>
                      </a:r>
                      <a:endParaRPr lang="es-SV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1800" dirty="0" smtClean="0"/>
                        <a:t>AMPARO</a:t>
                      </a:r>
                      <a:endParaRPr lang="es-SV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1800" dirty="0" smtClean="0"/>
                        <a:t>Proceso de Inconstitucionalidad</a:t>
                      </a:r>
                      <a:endParaRPr lang="es-SV" sz="1800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Tribunal Competente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Sala de lo Constitucional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Sala</a:t>
                      </a:r>
                      <a:r>
                        <a:rPr lang="es-SV" sz="900" baseline="0" dirty="0" smtClean="0"/>
                        <a:t> de lo Constitucional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Sala de lo Constitucional</a:t>
                      </a:r>
                      <a:endParaRPr lang="es-SV" sz="900" dirty="0"/>
                    </a:p>
                  </a:txBody>
                  <a:tcPr/>
                </a:tc>
              </a:tr>
              <a:tr h="893791"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Objeto</a:t>
                      </a:r>
                      <a:r>
                        <a:rPr lang="es-SV" sz="900" baseline="0" dirty="0" smtClean="0"/>
                        <a:t> de </a:t>
                      </a:r>
                      <a:r>
                        <a:rPr lang="es-SV" sz="900" baseline="0" dirty="0" err="1" smtClean="0"/>
                        <a:t>Proteccion</a:t>
                      </a:r>
                      <a:r>
                        <a:rPr lang="es-SV" sz="900" baseline="0" dirty="0" smtClean="0"/>
                        <a:t> o Derechos Protegidos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Todos los Derechos que no </a:t>
                      </a:r>
                      <a:r>
                        <a:rPr lang="es-SV" sz="900" dirty="0" err="1" smtClean="0"/>
                        <a:t>estan</a:t>
                      </a:r>
                      <a:r>
                        <a:rPr lang="es-SV" sz="900" dirty="0" smtClean="0"/>
                        <a:t> protegidos por el Habeas Corpus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Do</a:t>
                      </a:r>
                      <a:r>
                        <a:rPr lang="es-SV" sz="900" baseline="0" dirty="0" smtClean="0"/>
                        <a:t> . De la Libertad </a:t>
                      </a:r>
                      <a:r>
                        <a:rPr lang="es-SV" sz="900" baseline="0" dirty="0" err="1" smtClean="0"/>
                        <a:t>Personal,Dignidad</a:t>
                      </a:r>
                      <a:r>
                        <a:rPr lang="es-SV" sz="900" baseline="0" dirty="0" smtClean="0"/>
                        <a:t>, Integridad </a:t>
                      </a:r>
                      <a:r>
                        <a:rPr lang="es-SV" sz="900" baseline="0" dirty="0" err="1" smtClean="0"/>
                        <a:t>Fisica</a:t>
                      </a:r>
                      <a:r>
                        <a:rPr lang="es-SV" sz="900" baseline="0" dirty="0" smtClean="0"/>
                        <a:t>, Integridad Personal, Integridad Moral, 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900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es-SV" sz="900" dirty="0" err="1" smtClean="0"/>
                        <a:t>Categoria</a:t>
                      </a:r>
                      <a:r>
                        <a:rPr lang="es-SV" sz="900" dirty="0" smtClean="0"/>
                        <a:t> </a:t>
                      </a:r>
                      <a:r>
                        <a:rPr lang="es-SV" sz="900" dirty="0" err="1" smtClean="0"/>
                        <a:t>Juridicas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Derecho</a:t>
                      </a:r>
                      <a:r>
                        <a:rPr lang="es-SV" sz="900" baseline="0" dirty="0" smtClean="0"/>
                        <a:t> a la </a:t>
                      </a:r>
                      <a:r>
                        <a:rPr lang="es-SV" sz="900" baseline="0" dirty="0" err="1" smtClean="0"/>
                        <a:t>Propiedad,al</a:t>
                      </a:r>
                      <a:r>
                        <a:rPr lang="es-SV" sz="900" baseline="0" dirty="0" smtClean="0"/>
                        <a:t> Trabajo, al Libre Transito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Vida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900" dirty="0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es-SV" sz="900" dirty="0" smtClean="0"/>
                        <a:t>Legitimación Procesal Activa 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1800"/>
                    </a:p>
                  </a:txBody>
                  <a:tcPr/>
                </a:tc>
              </a:tr>
              <a:tr h="426328">
                <a:tc>
                  <a:txBody>
                    <a:bodyPr/>
                    <a:lstStyle/>
                    <a:p>
                      <a:r>
                        <a:rPr lang="es-SV" sz="900" dirty="0" err="1" smtClean="0"/>
                        <a:t>Legitimacion</a:t>
                      </a:r>
                      <a:r>
                        <a:rPr lang="es-SV" sz="900" dirty="0" smtClean="0"/>
                        <a:t> Procesal Pasiva</a:t>
                      </a:r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1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SV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SV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SV" smtClean="0"/>
              <a:t>29/05/2013</a:t>
            </a:r>
            <a:endParaRPr lang="es-SV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687</Words>
  <Application>Microsoft Office PowerPoint</Application>
  <PresentationFormat>Presentación en pantalla (4:3)</PresentationFormat>
  <Paragraphs>46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Diapositiva 2</vt:lpstr>
      <vt:lpstr>Procedimientos Especiales: AMPARO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Procedimientos Especiales: AMPARO</dc:title>
  <dc:creator>Admin</dc:creator>
  <cp:lastModifiedBy>Lic. Vanegas</cp:lastModifiedBy>
  <cp:revision>22</cp:revision>
  <dcterms:created xsi:type="dcterms:W3CDTF">2012-10-29T20:50:26Z</dcterms:created>
  <dcterms:modified xsi:type="dcterms:W3CDTF">2013-05-28T17:46:43Z</dcterms:modified>
</cp:coreProperties>
</file>